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Source Sans Pro Bold" charset="1" panose="020B0703030403020204"/>
      <p:regular r:id="rId29"/>
    </p:embeddedFont>
    <p:embeddedFont>
      <p:font typeface="Source Sans Pro" charset="1" panose="020B0503030403020204"/>
      <p:regular r:id="rId30"/>
    </p:embeddedFont>
    <p:embeddedFont>
      <p:font typeface="Canva Sans" charset="1" panose="020B0503030501040103"/>
      <p:regular r:id="rId31"/>
    </p:embeddedFont>
    <p:embeddedFont>
      <p:font typeface="Canva Sans Bold" charset="1" panose="020B08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pn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https://www.figma.com/proto/szbCrTi1nU05J3g2XLn1L4/Game-Share-App?page-id=193%3A1144&amp;node-id=629-1034&amp;viewport=30%2C-880%2C0.11&amp;t=YtGrxQxcXNhhMsSh-1&amp;scaling=scale-down&amp;starting-point-node-id=629%3A1012&amp;show-proto-sidebar=1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https://www.canva.com/design/DAGGxoE_Jqw/snnLkDILpo0SVBEtZlgxLw/edit?utm_content=DAGGxoE_Jqw&amp;utm_campaign=designshare&amp;utm_medium=link2&amp;utm_source=sharebutton" TargetMode="External" Type="http://schemas.openxmlformats.org/officeDocument/2006/relationships/hyperlink"/><Relationship Id="rId4" Target="https://www.canva.com/design/DAGGxoE_Jqw/snnLkDILpo0SVBEtZlgxLw/edit?utm_content=DAGGxoE_Jqw&amp;utm_campaign=designshare&amp;utm_medium=link2&amp;utm_source=sharebutton" TargetMode="External" Type="http://schemas.openxmlformats.org/officeDocument/2006/relationships/hyperlink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33099" y="9729575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18434" y="7713567"/>
            <a:ext cx="5348233" cy="741103"/>
            <a:chOff x="0" y="0"/>
            <a:chExt cx="3209871" cy="444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9871" cy="444791"/>
            </a:xfrm>
            <a:custGeom>
              <a:avLst/>
              <a:gdLst/>
              <a:ahLst/>
              <a:cxnLst/>
              <a:rect r="r" b="b" t="t" l="l"/>
              <a:pathLst>
                <a:path h="444791" w="3209871">
                  <a:moveTo>
                    <a:pt x="203200" y="0"/>
                  </a:moveTo>
                  <a:lnTo>
                    <a:pt x="3209871" y="0"/>
                  </a:lnTo>
                  <a:lnTo>
                    <a:pt x="3006671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3006671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21333" y="7845745"/>
            <a:ext cx="5443500" cy="741103"/>
            <a:chOff x="0" y="0"/>
            <a:chExt cx="3267048" cy="4447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67048" cy="444791"/>
            </a:xfrm>
            <a:custGeom>
              <a:avLst/>
              <a:gdLst/>
              <a:ahLst/>
              <a:cxnLst/>
              <a:rect r="r" b="b" t="t" l="l"/>
              <a:pathLst>
                <a:path h="444791" w="3267048">
                  <a:moveTo>
                    <a:pt x="203200" y="0"/>
                  </a:moveTo>
                  <a:lnTo>
                    <a:pt x="3267048" y="0"/>
                  </a:lnTo>
                  <a:lnTo>
                    <a:pt x="3063848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3063848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16530460" y="-1028700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529604" y="7462226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866324" y="3739828"/>
            <a:ext cx="14353518" cy="218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92"/>
              </a:lnSpc>
            </a:pPr>
            <a:r>
              <a:rPr lang="en-US" sz="12780">
                <a:solidFill>
                  <a:srgbClr val="FFFFFF"/>
                </a:solidFill>
                <a:latin typeface="Source Sans Pro Bold"/>
              </a:rPr>
              <a:t>GAME</a:t>
            </a:r>
            <a:r>
              <a:rPr lang="en-US" sz="12780">
                <a:solidFill>
                  <a:srgbClr val="64B1FF"/>
                </a:solidFill>
                <a:latin typeface="Source Sans Pro Bold"/>
              </a:rPr>
              <a:t>SHARE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889223" y="5957523"/>
            <a:ext cx="108066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4B1FF"/>
                </a:solidFill>
                <a:latin typeface="Source Sans Pro"/>
              </a:rPr>
              <a:t>Rent, Play, Return</a:t>
            </a:r>
            <a:r>
              <a:rPr lang="en-US" sz="3000">
                <a:solidFill>
                  <a:srgbClr val="FFFFFF"/>
                </a:solidFill>
                <a:latin typeface="Source Sans Pro"/>
              </a:rPr>
              <a:t> - Unlock Endless Gaming!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93040" y="7804182"/>
            <a:ext cx="4900086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ource Sans Pro"/>
              </a:rPr>
              <a:t>Team 4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416342" y="1965386"/>
            <a:ext cx="1752417" cy="1937229"/>
          </a:xfrm>
          <a:custGeom>
            <a:avLst/>
            <a:gdLst/>
            <a:ahLst/>
            <a:cxnLst/>
            <a:rect r="r" b="b" t="t" l="l"/>
            <a:pathLst>
              <a:path h="1937229" w="1752417">
                <a:moveTo>
                  <a:pt x="0" y="0"/>
                </a:moveTo>
                <a:lnTo>
                  <a:pt x="1752417" y="0"/>
                </a:lnTo>
                <a:lnTo>
                  <a:pt x="1752417" y="1937230"/>
                </a:lnTo>
                <a:lnTo>
                  <a:pt x="0" y="1937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277059" y="7872346"/>
            <a:ext cx="6158004" cy="741103"/>
            <a:chOff x="0" y="0"/>
            <a:chExt cx="3695875" cy="4447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52936" y="8004524"/>
            <a:ext cx="6158004" cy="741103"/>
            <a:chOff x="0" y="0"/>
            <a:chExt cx="3695875" cy="444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239859" y="6284576"/>
            <a:ext cx="1808282" cy="2090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967241" y="3660141"/>
            <a:ext cx="14353518" cy="17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0380">
                <a:solidFill>
                  <a:srgbClr val="FFFFFF"/>
                </a:solidFill>
                <a:latin typeface="Source Sans Pro Bold"/>
              </a:rPr>
              <a:t>PROTOTYPE PHASES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36571" y="1996314"/>
            <a:ext cx="4233681" cy="7539880"/>
          </a:xfrm>
          <a:custGeom>
            <a:avLst/>
            <a:gdLst/>
            <a:ahLst/>
            <a:cxnLst/>
            <a:rect r="r" b="b" t="t" l="l"/>
            <a:pathLst>
              <a:path h="7539880" w="4233681">
                <a:moveTo>
                  <a:pt x="0" y="0"/>
                </a:moveTo>
                <a:lnTo>
                  <a:pt x="4233681" y="0"/>
                </a:lnTo>
                <a:lnTo>
                  <a:pt x="4233681" y="7539880"/>
                </a:lnTo>
                <a:lnTo>
                  <a:pt x="0" y="7539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11851" y="1885225"/>
            <a:ext cx="3671990" cy="7762058"/>
          </a:xfrm>
          <a:custGeom>
            <a:avLst/>
            <a:gdLst/>
            <a:ahLst/>
            <a:cxnLst/>
            <a:rect r="r" b="b" t="t" l="l"/>
            <a:pathLst>
              <a:path h="7762058" w="3671990">
                <a:moveTo>
                  <a:pt x="0" y="0"/>
                </a:moveTo>
                <a:lnTo>
                  <a:pt x="3671990" y="0"/>
                </a:lnTo>
                <a:lnTo>
                  <a:pt x="3671990" y="7762058"/>
                </a:lnTo>
                <a:lnTo>
                  <a:pt x="0" y="776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76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289545" y="4490174"/>
            <a:ext cx="4236482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Home Page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68592" y="957491"/>
            <a:ext cx="178355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Sketch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21750" y="957491"/>
            <a:ext cx="265219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Prototype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13545" y="1718420"/>
            <a:ext cx="3731118" cy="8086982"/>
          </a:xfrm>
          <a:custGeom>
            <a:avLst/>
            <a:gdLst/>
            <a:ahLst/>
            <a:cxnLst/>
            <a:rect r="r" b="b" t="t" l="l"/>
            <a:pathLst>
              <a:path h="8086982" w="3731118">
                <a:moveTo>
                  <a:pt x="0" y="0"/>
                </a:moveTo>
                <a:lnTo>
                  <a:pt x="3731118" y="0"/>
                </a:lnTo>
                <a:lnTo>
                  <a:pt x="3731118" y="8086982"/>
                </a:lnTo>
                <a:lnTo>
                  <a:pt x="0" y="8086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7907" y="1904584"/>
            <a:ext cx="4822394" cy="7771805"/>
          </a:xfrm>
          <a:custGeom>
            <a:avLst/>
            <a:gdLst/>
            <a:ahLst/>
            <a:cxnLst/>
            <a:rect r="r" b="b" t="t" l="l"/>
            <a:pathLst>
              <a:path h="7771805" w="4822394">
                <a:moveTo>
                  <a:pt x="0" y="0"/>
                </a:moveTo>
                <a:lnTo>
                  <a:pt x="4822394" y="0"/>
                </a:lnTo>
                <a:lnTo>
                  <a:pt x="4822394" y="7771805"/>
                </a:lnTo>
                <a:lnTo>
                  <a:pt x="0" y="7771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6969226" y="1718420"/>
          <a:ext cx="10290074" cy="8313018"/>
        </p:xfrm>
        <a:graphic>
          <a:graphicData uri="http://schemas.openxmlformats.org/drawingml/2006/table">
            <a:tbl>
              <a:tblPr/>
              <a:tblGrid>
                <a:gridCol w="1069837"/>
                <a:gridCol w="9220236"/>
              </a:tblGrid>
              <a:tr h="11853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1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A button to open the side navigation bar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4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2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A button that takes the user to their Profile page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4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3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A search bar with a filter button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3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4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A carousel with featured products that the user can scroll through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56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5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New arrivals that the user can scroll through. Each item can be selected, and the user be taken to the product description page.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3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6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Recommended products that the user can scroll through.  Each item can be selected,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and the user be taken to the product description page.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4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7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The bottom navigation bar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9906554" y="555100"/>
            <a:ext cx="4236482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Home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62399" y="2102508"/>
            <a:ext cx="3793086" cy="7433686"/>
          </a:xfrm>
          <a:custGeom>
            <a:avLst/>
            <a:gdLst/>
            <a:ahLst/>
            <a:cxnLst/>
            <a:rect r="r" b="b" t="t" l="l"/>
            <a:pathLst>
              <a:path h="7433686" w="3793086">
                <a:moveTo>
                  <a:pt x="0" y="0"/>
                </a:moveTo>
                <a:lnTo>
                  <a:pt x="3793086" y="0"/>
                </a:lnTo>
                <a:lnTo>
                  <a:pt x="3793086" y="7433686"/>
                </a:lnTo>
                <a:lnTo>
                  <a:pt x="0" y="7433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13846" y="2230708"/>
            <a:ext cx="3656878" cy="7514988"/>
          </a:xfrm>
          <a:custGeom>
            <a:avLst/>
            <a:gdLst/>
            <a:ahLst/>
            <a:cxnLst/>
            <a:rect r="r" b="b" t="t" l="l"/>
            <a:pathLst>
              <a:path h="7514988" w="3656878">
                <a:moveTo>
                  <a:pt x="0" y="0"/>
                </a:moveTo>
                <a:lnTo>
                  <a:pt x="3656877" y="0"/>
                </a:lnTo>
                <a:lnTo>
                  <a:pt x="3656877" y="7514988"/>
                </a:lnTo>
                <a:lnTo>
                  <a:pt x="0" y="7514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541360" y="3894862"/>
            <a:ext cx="3182317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Product </a:t>
            </a:r>
          </a:p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Page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18783" y="1171516"/>
            <a:ext cx="178355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Sketch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16189" y="1171516"/>
            <a:ext cx="265219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Prototype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05344" y="1718420"/>
            <a:ext cx="3659054" cy="7930787"/>
          </a:xfrm>
          <a:custGeom>
            <a:avLst/>
            <a:gdLst/>
            <a:ahLst/>
            <a:cxnLst/>
            <a:rect r="r" b="b" t="t" l="l"/>
            <a:pathLst>
              <a:path h="7930787" w="3659054">
                <a:moveTo>
                  <a:pt x="0" y="0"/>
                </a:moveTo>
                <a:lnTo>
                  <a:pt x="3659054" y="0"/>
                </a:lnTo>
                <a:lnTo>
                  <a:pt x="3659054" y="7930787"/>
                </a:lnTo>
                <a:lnTo>
                  <a:pt x="0" y="7930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43618" y="1851463"/>
            <a:ext cx="4382507" cy="7147659"/>
          </a:xfrm>
          <a:custGeom>
            <a:avLst/>
            <a:gdLst/>
            <a:ahLst/>
            <a:cxnLst/>
            <a:rect r="r" b="b" t="t" l="l"/>
            <a:pathLst>
              <a:path h="7147659" w="4382507">
                <a:moveTo>
                  <a:pt x="0" y="0"/>
                </a:moveTo>
                <a:lnTo>
                  <a:pt x="4382507" y="0"/>
                </a:lnTo>
                <a:lnTo>
                  <a:pt x="4382507" y="7147660"/>
                </a:lnTo>
                <a:lnTo>
                  <a:pt x="0" y="7147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6556089" y="2514600"/>
          <a:ext cx="10352075" cy="6743700"/>
        </p:xfrm>
        <a:graphic>
          <a:graphicData uri="http://schemas.openxmlformats.org/drawingml/2006/table">
            <a:tbl>
              <a:tblPr/>
              <a:tblGrid>
                <a:gridCol w="1159962"/>
                <a:gridCol w="9192113"/>
              </a:tblGrid>
              <a:tr h="12931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1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Button to return user to the previous page they were on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09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2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Descriptors of the product displayed to the user, including title, description, price, rating, and specifications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1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3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Pricing for different time frames displayed to the user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1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4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Button that takes user to a date picker to select the rental period desired for this product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1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5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Button that takes user to the Shopping Cart page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9215681" y="1161991"/>
            <a:ext cx="5032891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Product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44225" y="2170176"/>
            <a:ext cx="4237553" cy="7366018"/>
          </a:xfrm>
          <a:custGeom>
            <a:avLst/>
            <a:gdLst/>
            <a:ahLst/>
            <a:cxnLst/>
            <a:rect r="r" b="b" t="t" l="l"/>
            <a:pathLst>
              <a:path h="7366018" w="4237553">
                <a:moveTo>
                  <a:pt x="0" y="0"/>
                </a:moveTo>
                <a:lnTo>
                  <a:pt x="4237553" y="0"/>
                </a:lnTo>
                <a:lnTo>
                  <a:pt x="4237553" y="7366018"/>
                </a:lnTo>
                <a:lnTo>
                  <a:pt x="0" y="7366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28049" y="2141601"/>
            <a:ext cx="3808538" cy="7300711"/>
          </a:xfrm>
          <a:custGeom>
            <a:avLst/>
            <a:gdLst/>
            <a:ahLst/>
            <a:cxnLst/>
            <a:rect r="r" b="b" t="t" l="l"/>
            <a:pathLst>
              <a:path h="7300711" w="3808538">
                <a:moveTo>
                  <a:pt x="0" y="0"/>
                </a:moveTo>
                <a:lnTo>
                  <a:pt x="3808538" y="0"/>
                </a:lnTo>
                <a:lnTo>
                  <a:pt x="3808538" y="7300712"/>
                </a:lnTo>
                <a:lnTo>
                  <a:pt x="0" y="73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261726" y="3318827"/>
            <a:ext cx="4437647" cy="352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Community </a:t>
            </a:r>
          </a:p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Forum Page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01917" y="1025331"/>
            <a:ext cx="178355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Sketch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28049" y="1034856"/>
            <a:ext cx="372526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Prototype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4745" y="1774937"/>
            <a:ext cx="3632979" cy="7874270"/>
          </a:xfrm>
          <a:custGeom>
            <a:avLst/>
            <a:gdLst/>
            <a:ahLst/>
            <a:cxnLst/>
            <a:rect r="r" b="b" t="t" l="l"/>
            <a:pathLst>
              <a:path h="7874270" w="3632979">
                <a:moveTo>
                  <a:pt x="0" y="0"/>
                </a:moveTo>
                <a:lnTo>
                  <a:pt x="3632978" y="0"/>
                </a:lnTo>
                <a:lnTo>
                  <a:pt x="3632978" y="7874270"/>
                </a:lnTo>
                <a:lnTo>
                  <a:pt x="0" y="7874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7008" y="3117708"/>
            <a:ext cx="4337444" cy="5611903"/>
          </a:xfrm>
          <a:custGeom>
            <a:avLst/>
            <a:gdLst/>
            <a:ahLst/>
            <a:cxnLst/>
            <a:rect r="r" b="b" t="t" l="l"/>
            <a:pathLst>
              <a:path h="5611903" w="4337444">
                <a:moveTo>
                  <a:pt x="0" y="0"/>
                </a:moveTo>
                <a:lnTo>
                  <a:pt x="4337444" y="0"/>
                </a:lnTo>
                <a:lnTo>
                  <a:pt x="4337444" y="5611903"/>
                </a:lnTo>
                <a:lnTo>
                  <a:pt x="0" y="5611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5888302" y="3330822"/>
          <a:ext cx="11521324" cy="4762500"/>
        </p:xfrm>
        <a:graphic>
          <a:graphicData uri="http://schemas.openxmlformats.org/drawingml/2006/table">
            <a:tbl>
              <a:tblPr/>
              <a:tblGrid>
                <a:gridCol w="1188868"/>
                <a:gridCol w="10332456"/>
              </a:tblGrid>
              <a:tr h="15875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1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Posts from users (earliest to latest)  are displayed with their profile picture,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header, body, picture and timestamp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5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2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Like Button darkens when selected to indicate user has liked selected post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Comment button takes user to the Add Comment page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Report button takes user to the Report Post page 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84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3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Button that takes user to the Create Post page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7118994" y="1798672"/>
            <a:ext cx="9059942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Community Forum Page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277059" y="7872346"/>
            <a:ext cx="6158004" cy="741103"/>
            <a:chOff x="0" y="0"/>
            <a:chExt cx="3695875" cy="4447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52936" y="8004524"/>
            <a:ext cx="6158004" cy="741103"/>
            <a:chOff x="0" y="0"/>
            <a:chExt cx="3695875" cy="444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194798" y="6280286"/>
            <a:ext cx="1898405" cy="2304588"/>
          </a:xfrm>
          <a:custGeom>
            <a:avLst/>
            <a:gdLst/>
            <a:ahLst/>
            <a:cxnLst/>
            <a:rect r="r" b="b" t="t" l="l"/>
            <a:pathLst>
              <a:path h="2304588" w="1898405">
                <a:moveTo>
                  <a:pt x="0" y="0"/>
                </a:moveTo>
                <a:lnTo>
                  <a:pt x="1898404" y="0"/>
                </a:lnTo>
                <a:lnTo>
                  <a:pt x="1898404" y="2304588"/>
                </a:lnTo>
                <a:lnTo>
                  <a:pt x="0" y="2304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67241" y="3610259"/>
            <a:ext cx="14353518" cy="17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0380">
                <a:solidFill>
                  <a:srgbClr val="FFFFFF"/>
                </a:solidFill>
                <a:latin typeface="Source Sans Pro Bold"/>
              </a:rPr>
              <a:t>HI-FI PROTOTYPES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6597362" y="5534407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4350511" y="4501567"/>
            <a:ext cx="8221803" cy="1847451"/>
            <a:chOff x="0" y="0"/>
            <a:chExt cx="812800" cy="182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64207" y="3015482"/>
            <a:ext cx="2532278" cy="5488566"/>
          </a:xfrm>
          <a:custGeom>
            <a:avLst/>
            <a:gdLst/>
            <a:ahLst/>
            <a:cxnLst/>
            <a:rect r="r" b="b" t="t" l="l"/>
            <a:pathLst>
              <a:path h="5488566" w="2532278">
                <a:moveTo>
                  <a:pt x="0" y="0"/>
                </a:moveTo>
                <a:lnTo>
                  <a:pt x="2532278" y="0"/>
                </a:lnTo>
                <a:lnTo>
                  <a:pt x="2532278" y="5488567"/>
                </a:lnTo>
                <a:lnTo>
                  <a:pt x="0" y="5488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358435" y="2991001"/>
            <a:ext cx="2530461" cy="5484628"/>
          </a:xfrm>
          <a:custGeom>
            <a:avLst/>
            <a:gdLst/>
            <a:ahLst/>
            <a:cxnLst/>
            <a:rect r="r" b="b" t="t" l="l"/>
            <a:pathLst>
              <a:path h="5484628" w="2530461">
                <a:moveTo>
                  <a:pt x="0" y="0"/>
                </a:moveTo>
                <a:lnTo>
                  <a:pt x="2530461" y="0"/>
                </a:lnTo>
                <a:lnTo>
                  <a:pt x="2530461" y="5484628"/>
                </a:lnTo>
                <a:lnTo>
                  <a:pt x="0" y="5484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53583" y="3002816"/>
            <a:ext cx="2526827" cy="5476752"/>
          </a:xfrm>
          <a:custGeom>
            <a:avLst/>
            <a:gdLst/>
            <a:ahLst/>
            <a:cxnLst/>
            <a:rect r="r" b="b" t="t" l="l"/>
            <a:pathLst>
              <a:path h="5476752" w="2526827">
                <a:moveTo>
                  <a:pt x="0" y="0"/>
                </a:moveTo>
                <a:lnTo>
                  <a:pt x="2526827" y="0"/>
                </a:lnTo>
                <a:lnTo>
                  <a:pt x="2526827" y="5476751"/>
                </a:lnTo>
                <a:lnTo>
                  <a:pt x="0" y="54767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71068" y="718094"/>
            <a:ext cx="2386131" cy="1641658"/>
          </a:xfrm>
          <a:custGeom>
            <a:avLst/>
            <a:gdLst/>
            <a:ahLst/>
            <a:cxnLst/>
            <a:rect r="r" b="b" t="t" l="l"/>
            <a:pathLst>
              <a:path h="1641658" w="2386131">
                <a:moveTo>
                  <a:pt x="0" y="0"/>
                </a:moveTo>
                <a:lnTo>
                  <a:pt x="2386132" y="0"/>
                </a:lnTo>
                <a:lnTo>
                  <a:pt x="2386132" y="1641658"/>
                </a:lnTo>
                <a:lnTo>
                  <a:pt x="0" y="1641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664334" y="904875"/>
            <a:ext cx="6369093" cy="11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Design Elements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6560" y="2250432"/>
            <a:ext cx="6605696" cy="697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9"/>
              </a:lnSpc>
            </a:pPr>
            <a:r>
              <a:rPr lang="en-US" sz="2756">
                <a:solidFill>
                  <a:srgbClr val="64B1FF"/>
                </a:solidFill>
                <a:latin typeface="Canva Sans Bold"/>
              </a:rPr>
              <a:t>Colors:</a:t>
            </a:r>
            <a:r>
              <a:rPr lang="en-US" sz="2756">
                <a:solidFill>
                  <a:srgbClr val="64B1FF"/>
                </a:solidFill>
                <a:latin typeface="Canva Sans"/>
              </a:rPr>
              <a:t> </a:t>
            </a:r>
          </a:p>
          <a:p>
            <a:pPr algn="just" marL="530374" indent="-265187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Primary: Blue </a:t>
            </a:r>
          </a:p>
          <a:p>
            <a:pPr algn="just" marL="1060748" indent="-353583" lvl="2">
              <a:lnSpc>
                <a:spcPts val="3439"/>
              </a:lnSpc>
              <a:buFont typeface="Arial"/>
              <a:buChar char="⚬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Calm, Trust, Intelligence</a:t>
            </a:r>
          </a:p>
          <a:p>
            <a:pPr algn="just" marL="530374" indent="-265187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Secondary: White</a:t>
            </a:r>
          </a:p>
          <a:p>
            <a:pPr algn="just" marL="1060748" indent="-353583" lvl="2">
              <a:lnSpc>
                <a:spcPts val="3439"/>
              </a:lnSpc>
              <a:buFont typeface="Arial"/>
              <a:buChar char="⚬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Simplicity, Minimalism</a:t>
            </a:r>
          </a:p>
          <a:p>
            <a:pPr algn="just">
              <a:lnSpc>
                <a:spcPts val="3859"/>
              </a:lnSpc>
            </a:pPr>
            <a:r>
              <a:rPr lang="en-US" sz="2756">
                <a:solidFill>
                  <a:srgbClr val="64B1FF"/>
                </a:solidFill>
                <a:latin typeface="Canva Sans Bold"/>
              </a:rPr>
              <a:t>Font:</a:t>
            </a:r>
            <a:r>
              <a:rPr lang="en-US" sz="2756">
                <a:solidFill>
                  <a:srgbClr val="FFFFFF"/>
                </a:solidFill>
                <a:latin typeface="Canva Sans"/>
              </a:rPr>
              <a:t> </a:t>
            </a:r>
          </a:p>
          <a:p>
            <a:pPr algn="just" marL="530374" indent="-265187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SF Pro - Light, Regular, Bold</a:t>
            </a:r>
          </a:p>
          <a:p>
            <a:pPr algn="just">
              <a:lnSpc>
                <a:spcPts val="3439"/>
              </a:lnSpc>
            </a:pPr>
          </a:p>
          <a:p>
            <a:pPr algn="just">
              <a:lnSpc>
                <a:spcPts val="3859"/>
              </a:lnSpc>
            </a:pPr>
            <a:r>
              <a:rPr lang="en-US" sz="2756">
                <a:solidFill>
                  <a:srgbClr val="64B1FF"/>
                </a:solidFill>
                <a:latin typeface="Canva Sans Bold"/>
              </a:rPr>
              <a:t>Navigation:</a:t>
            </a:r>
          </a:p>
          <a:p>
            <a:pPr algn="just" marL="530374" indent="-265187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Main Features - Botton navigation bar </a:t>
            </a:r>
          </a:p>
          <a:p>
            <a:pPr algn="just" marL="530374" indent="-265187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Additional Features - Hamburger menu</a:t>
            </a:r>
          </a:p>
          <a:p>
            <a:pPr algn="just">
              <a:lnSpc>
                <a:spcPts val="3859"/>
              </a:lnSpc>
            </a:pPr>
            <a:r>
              <a:rPr lang="en-US" sz="2756">
                <a:solidFill>
                  <a:srgbClr val="64B1FF"/>
                </a:solidFill>
                <a:latin typeface="Canva Sans Bold"/>
              </a:rPr>
              <a:t>Interactions: </a:t>
            </a:r>
          </a:p>
          <a:p>
            <a:pPr algn="just" marL="530374" indent="-265187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Drop down menus, Checkboxes</a:t>
            </a:r>
          </a:p>
          <a:p>
            <a:pPr algn="just" marL="530374" indent="-265187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Pop-ups</a:t>
            </a:r>
          </a:p>
          <a:p>
            <a:pPr algn="just" marL="530374" indent="-265187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FFFFFF"/>
                </a:solidFill>
                <a:latin typeface="Canva Sans"/>
              </a:rPr>
              <a:t>Buttons</a:t>
            </a:r>
          </a:p>
          <a:p>
            <a:pPr algn="l">
              <a:lnSpc>
                <a:spcPts val="257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4938" y="2357216"/>
            <a:ext cx="6352605" cy="5459270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-324885" y="-1535275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79"/>
                </a:moveTo>
                <a:lnTo>
                  <a:pt x="19144798" y="4307579"/>
                </a:lnTo>
                <a:lnTo>
                  <a:pt x="19144798" y="0"/>
                </a:lnTo>
                <a:lnTo>
                  <a:pt x="0" y="0"/>
                </a:lnTo>
                <a:lnTo>
                  <a:pt x="0" y="4307579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24885" y="7514696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79"/>
                </a:lnTo>
                <a:lnTo>
                  <a:pt x="0" y="430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16432139" y="3814984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3962" y="4549923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82631" y="3541422"/>
            <a:ext cx="5105735" cy="741103"/>
            <a:chOff x="0" y="0"/>
            <a:chExt cx="3064330" cy="4447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64330" cy="444791"/>
            </a:xfrm>
            <a:custGeom>
              <a:avLst/>
              <a:gdLst/>
              <a:ahLst/>
              <a:cxnLst/>
              <a:rect r="r" b="b" t="t" l="l"/>
              <a:pathLst>
                <a:path h="444791" w="3064330">
                  <a:moveTo>
                    <a:pt x="203200" y="0"/>
                  </a:moveTo>
                  <a:lnTo>
                    <a:pt x="3064330" y="0"/>
                  </a:lnTo>
                  <a:lnTo>
                    <a:pt x="2861130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861130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33099" y="9729575"/>
            <a:ext cx="8221803" cy="1847451"/>
            <a:chOff x="0" y="0"/>
            <a:chExt cx="812800" cy="1826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56538" y="3632084"/>
            <a:ext cx="712406" cy="559780"/>
          </a:xfrm>
          <a:custGeom>
            <a:avLst/>
            <a:gdLst/>
            <a:ahLst/>
            <a:cxnLst/>
            <a:rect r="r" b="b" t="t" l="l"/>
            <a:pathLst>
              <a:path h="559780" w="712406">
                <a:moveTo>
                  <a:pt x="0" y="0"/>
                </a:moveTo>
                <a:lnTo>
                  <a:pt x="712406" y="0"/>
                </a:lnTo>
                <a:lnTo>
                  <a:pt x="712406" y="559779"/>
                </a:lnTo>
                <a:lnTo>
                  <a:pt x="0" y="5597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144000" y="1870828"/>
            <a:ext cx="6782996" cy="143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8"/>
              </a:lnSpc>
            </a:pPr>
            <a:r>
              <a:rPr lang="en-US" sz="8463">
                <a:solidFill>
                  <a:srgbClr val="FFFFFF"/>
                </a:solidFill>
                <a:latin typeface="Source Sans Pro Bold"/>
              </a:rPr>
              <a:t>LIVE </a:t>
            </a:r>
            <a:r>
              <a:rPr lang="en-US" sz="8463">
                <a:solidFill>
                  <a:srgbClr val="64B1FF"/>
                </a:solidFill>
                <a:latin typeface="Source Sans Pro Bold"/>
              </a:rPr>
              <a:t>DEMO!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12741" y="3531351"/>
            <a:ext cx="3311404" cy="63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3742" u="sng">
                <a:solidFill>
                  <a:srgbClr val="FFFFFF"/>
                </a:solidFill>
                <a:latin typeface="Source Sans Pro Bold"/>
                <a:hlinkClick r:id="rId9" tooltip="https://www.figma.com/proto/szbCrTi1nU05J3g2XLn1L4/Game-Share-App?page-id=193%3A1144&amp;node-id=629-1034&amp;viewport=30%2C-880%2C0.11&amp;t=YtGrxQxcXNhhMsSh-1&amp;scaling=scale-down&amp;starting-point-node-id=629%3A1012&amp;show-proto-sidebar=1"/>
              </a:rPr>
              <a:t>Figma Link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42641" y="5881563"/>
            <a:ext cx="6290464" cy="196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FFFFFF"/>
                </a:solidFill>
                <a:latin typeface="Canva Sans Bold"/>
              </a:rPr>
              <a:t>1. </a:t>
            </a:r>
            <a:r>
              <a:rPr lang="en-US" sz="2797">
                <a:solidFill>
                  <a:srgbClr val="FFFFFF"/>
                </a:solidFill>
                <a:latin typeface="Canva Sans"/>
              </a:rPr>
              <a:t>Search for PS5 and rent it</a:t>
            </a:r>
          </a:p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FFFFFF"/>
                </a:solidFill>
                <a:latin typeface="Canva Sans Bold"/>
              </a:rPr>
              <a:t>2. </a:t>
            </a:r>
            <a:r>
              <a:rPr lang="en-US" sz="2797">
                <a:solidFill>
                  <a:srgbClr val="FFFFFF"/>
                </a:solidFill>
                <a:latin typeface="Canva Sans"/>
              </a:rPr>
              <a:t>List a product for rent</a:t>
            </a:r>
          </a:p>
          <a:p>
            <a:pPr algn="ctr">
              <a:lnSpc>
                <a:spcPts val="3916"/>
              </a:lnSpc>
              <a:spcBef>
                <a:spcPct val="0"/>
              </a:spcBef>
            </a:pPr>
            <a:r>
              <a:rPr lang="en-US" sz="2797">
                <a:solidFill>
                  <a:srgbClr val="FFFFFF"/>
                </a:solidFill>
                <a:latin typeface="Canva Sans Bold"/>
              </a:rPr>
              <a:t>3. </a:t>
            </a:r>
            <a:r>
              <a:rPr lang="en-US" sz="2797">
                <a:solidFill>
                  <a:srgbClr val="FFFFFF"/>
                </a:solidFill>
                <a:latin typeface="Canva Sans"/>
              </a:rPr>
              <a:t>Add a post on the community forum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47514" y="5029701"/>
            <a:ext cx="629046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3 User Flows: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GxoE_Jqw/snnLkDILpo0SVBEtZlgxLw/edit?utm_content=DAGGxoE_Jqw&amp;utm_campaign=designshare&amp;utm_medium=link2&amp;utm_source=sharebutton"/>
          </p:cNvPr>
          <p:cNvSpPr/>
          <p:nvPr/>
        </p:nvSpPr>
        <p:spPr>
          <a:xfrm flipH="false" flipV="true" rot="0">
            <a:off x="-324885" y="-1535275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79"/>
                </a:moveTo>
                <a:lnTo>
                  <a:pt x="19144798" y="4307579"/>
                </a:lnTo>
                <a:lnTo>
                  <a:pt x="19144798" y="0"/>
                </a:lnTo>
                <a:lnTo>
                  <a:pt x="0" y="0"/>
                </a:lnTo>
                <a:lnTo>
                  <a:pt x="0" y="4307579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>
            <a:hlinkClick r:id="rId4" tooltip="https://www.canva.com/design/DAGGxoE_Jqw/snnLkDILpo0SVBEtZlgxLw/edit?utm_content=DAGGxoE_Jqw&amp;utm_campaign=designshare&amp;utm_medium=link2&amp;utm_source=sharebutton"/>
          </p:cNvPr>
          <p:cNvSpPr/>
          <p:nvPr/>
        </p:nvSpPr>
        <p:spPr>
          <a:xfrm flipH="false" flipV="false" rot="0">
            <a:off x="-324885" y="7514696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79"/>
                </a:lnTo>
                <a:lnTo>
                  <a:pt x="0" y="430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621212" y="3581172"/>
            <a:ext cx="2807864" cy="2714523"/>
            <a:chOff x="0" y="0"/>
            <a:chExt cx="756727" cy="7315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6727" cy="731571"/>
            </a:xfrm>
            <a:custGeom>
              <a:avLst/>
              <a:gdLst/>
              <a:ahLst/>
              <a:cxnLst/>
              <a:rect r="r" b="b" t="t" l="l"/>
              <a:pathLst>
                <a:path h="731571" w="756727">
                  <a:moveTo>
                    <a:pt x="71688" y="0"/>
                  </a:moveTo>
                  <a:lnTo>
                    <a:pt x="685039" y="0"/>
                  </a:lnTo>
                  <a:cubicBezTo>
                    <a:pt x="704052" y="0"/>
                    <a:pt x="722286" y="7553"/>
                    <a:pt x="735730" y="20997"/>
                  </a:cubicBezTo>
                  <a:cubicBezTo>
                    <a:pt x="749174" y="34441"/>
                    <a:pt x="756727" y="52675"/>
                    <a:pt x="756727" y="71688"/>
                  </a:cubicBezTo>
                  <a:lnTo>
                    <a:pt x="756727" y="659883"/>
                  </a:lnTo>
                  <a:cubicBezTo>
                    <a:pt x="756727" y="678896"/>
                    <a:pt x="749174" y="697130"/>
                    <a:pt x="735730" y="710574"/>
                  </a:cubicBezTo>
                  <a:cubicBezTo>
                    <a:pt x="722286" y="724018"/>
                    <a:pt x="704052" y="731571"/>
                    <a:pt x="685039" y="731571"/>
                  </a:cubicBezTo>
                  <a:lnTo>
                    <a:pt x="71688" y="731571"/>
                  </a:lnTo>
                  <a:cubicBezTo>
                    <a:pt x="52675" y="731571"/>
                    <a:pt x="34441" y="724018"/>
                    <a:pt x="20997" y="710574"/>
                  </a:cubicBezTo>
                  <a:cubicBezTo>
                    <a:pt x="7553" y="697130"/>
                    <a:pt x="0" y="678896"/>
                    <a:pt x="0" y="659883"/>
                  </a:cubicBezTo>
                  <a:lnTo>
                    <a:pt x="0" y="71688"/>
                  </a:lnTo>
                  <a:cubicBezTo>
                    <a:pt x="0" y="52675"/>
                    <a:pt x="7553" y="34441"/>
                    <a:pt x="20997" y="20997"/>
                  </a:cubicBezTo>
                  <a:cubicBezTo>
                    <a:pt x="34441" y="7553"/>
                    <a:pt x="52675" y="0"/>
                    <a:pt x="71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4B1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56727" cy="76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01357" y="3583823"/>
            <a:ext cx="2807864" cy="2714523"/>
            <a:chOff x="0" y="0"/>
            <a:chExt cx="756727" cy="7315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727" cy="731571"/>
            </a:xfrm>
            <a:custGeom>
              <a:avLst/>
              <a:gdLst/>
              <a:ahLst/>
              <a:cxnLst/>
              <a:rect r="r" b="b" t="t" l="l"/>
              <a:pathLst>
                <a:path h="731571" w="756727">
                  <a:moveTo>
                    <a:pt x="71688" y="0"/>
                  </a:moveTo>
                  <a:lnTo>
                    <a:pt x="685039" y="0"/>
                  </a:lnTo>
                  <a:cubicBezTo>
                    <a:pt x="704052" y="0"/>
                    <a:pt x="722286" y="7553"/>
                    <a:pt x="735730" y="20997"/>
                  </a:cubicBezTo>
                  <a:cubicBezTo>
                    <a:pt x="749174" y="34441"/>
                    <a:pt x="756727" y="52675"/>
                    <a:pt x="756727" y="71688"/>
                  </a:cubicBezTo>
                  <a:lnTo>
                    <a:pt x="756727" y="659883"/>
                  </a:lnTo>
                  <a:cubicBezTo>
                    <a:pt x="756727" y="678896"/>
                    <a:pt x="749174" y="697130"/>
                    <a:pt x="735730" y="710574"/>
                  </a:cubicBezTo>
                  <a:cubicBezTo>
                    <a:pt x="722286" y="724018"/>
                    <a:pt x="704052" y="731571"/>
                    <a:pt x="685039" y="731571"/>
                  </a:cubicBezTo>
                  <a:lnTo>
                    <a:pt x="71688" y="731571"/>
                  </a:lnTo>
                  <a:cubicBezTo>
                    <a:pt x="52675" y="731571"/>
                    <a:pt x="34441" y="724018"/>
                    <a:pt x="20997" y="710574"/>
                  </a:cubicBezTo>
                  <a:cubicBezTo>
                    <a:pt x="7553" y="697130"/>
                    <a:pt x="0" y="678896"/>
                    <a:pt x="0" y="659883"/>
                  </a:cubicBezTo>
                  <a:lnTo>
                    <a:pt x="0" y="71688"/>
                  </a:lnTo>
                  <a:cubicBezTo>
                    <a:pt x="0" y="52675"/>
                    <a:pt x="7553" y="34441"/>
                    <a:pt x="20997" y="20997"/>
                  </a:cubicBezTo>
                  <a:cubicBezTo>
                    <a:pt x="34441" y="7553"/>
                    <a:pt x="52675" y="0"/>
                    <a:pt x="71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4B1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727" cy="76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07719" y="3583823"/>
            <a:ext cx="2838542" cy="2714523"/>
            <a:chOff x="0" y="0"/>
            <a:chExt cx="764995" cy="7315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4995" cy="731571"/>
            </a:xfrm>
            <a:custGeom>
              <a:avLst/>
              <a:gdLst/>
              <a:ahLst/>
              <a:cxnLst/>
              <a:rect r="r" b="b" t="t" l="l"/>
              <a:pathLst>
                <a:path h="731571" w="764995">
                  <a:moveTo>
                    <a:pt x="70913" y="0"/>
                  </a:moveTo>
                  <a:lnTo>
                    <a:pt x="694082" y="0"/>
                  </a:lnTo>
                  <a:cubicBezTo>
                    <a:pt x="733246" y="0"/>
                    <a:pt x="764995" y="31749"/>
                    <a:pt x="764995" y="70913"/>
                  </a:cubicBezTo>
                  <a:lnTo>
                    <a:pt x="764995" y="660658"/>
                  </a:lnTo>
                  <a:cubicBezTo>
                    <a:pt x="764995" y="699822"/>
                    <a:pt x="733246" y="731571"/>
                    <a:pt x="694082" y="731571"/>
                  </a:cubicBezTo>
                  <a:lnTo>
                    <a:pt x="70913" y="731571"/>
                  </a:lnTo>
                  <a:cubicBezTo>
                    <a:pt x="31749" y="731571"/>
                    <a:pt x="0" y="699822"/>
                    <a:pt x="0" y="660658"/>
                  </a:cubicBezTo>
                  <a:lnTo>
                    <a:pt x="0" y="70913"/>
                  </a:lnTo>
                  <a:cubicBezTo>
                    <a:pt x="0" y="31749"/>
                    <a:pt x="31749" y="0"/>
                    <a:pt x="709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4B1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64995" cy="76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87950" y="3583823"/>
            <a:ext cx="2828316" cy="2714523"/>
            <a:chOff x="0" y="0"/>
            <a:chExt cx="762239" cy="7315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2239" cy="731571"/>
            </a:xfrm>
            <a:custGeom>
              <a:avLst/>
              <a:gdLst/>
              <a:ahLst/>
              <a:cxnLst/>
              <a:rect r="r" b="b" t="t" l="l"/>
              <a:pathLst>
                <a:path h="731571" w="762239">
                  <a:moveTo>
                    <a:pt x="71170" y="0"/>
                  </a:moveTo>
                  <a:lnTo>
                    <a:pt x="691069" y="0"/>
                  </a:lnTo>
                  <a:cubicBezTo>
                    <a:pt x="709945" y="0"/>
                    <a:pt x="728047" y="7498"/>
                    <a:pt x="741394" y="20845"/>
                  </a:cubicBezTo>
                  <a:cubicBezTo>
                    <a:pt x="754741" y="34192"/>
                    <a:pt x="762239" y="52294"/>
                    <a:pt x="762239" y="71170"/>
                  </a:cubicBezTo>
                  <a:lnTo>
                    <a:pt x="762239" y="660402"/>
                  </a:lnTo>
                  <a:cubicBezTo>
                    <a:pt x="762239" y="699708"/>
                    <a:pt x="730375" y="731571"/>
                    <a:pt x="691069" y="731571"/>
                  </a:cubicBezTo>
                  <a:lnTo>
                    <a:pt x="71170" y="731571"/>
                  </a:lnTo>
                  <a:cubicBezTo>
                    <a:pt x="52294" y="731571"/>
                    <a:pt x="34192" y="724073"/>
                    <a:pt x="20845" y="710726"/>
                  </a:cubicBezTo>
                  <a:cubicBezTo>
                    <a:pt x="7498" y="697379"/>
                    <a:pt x="0" y="679277"/>
                    <a:pt x="0" y="660402"/>
                  </a:cubicBezTo>
                  <a:lnTo>
                    <a:pt x="0" y="71170"/>
                  </a:lnTo>
                  <a:cubicBezTo>
                    <a:pt x="0" y="52294"/>
                    <a:pt x="7498" y="34192"/>
                    <a:pt x="20845" y="20845"/>
                  </a:cubicBezTo>
                  <a:cubicBezTo>
                    <a:pt x="34192" y="7498"/>
                    <a:pt x="52294" y="0"/>
                    <a:pt x="711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4B1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62239" cy="76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0143" y="3735604"/>
            <a:ext cx="2707062" cy="270706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778" y="0"/>
                  </a:moveTo>
                  <a:lnTo>
                    <a:pt x="747022" y="0"/>
                  </a:lnTo>
                  <a:cubicBezTo>
                    <a:pt x="764468" y="0"/>
                    <a:pt x="781198" y="6930"/>
                    <a:pt x="793534" y="19266"/>
                  </a:cubicBezTo>
                  <a:cubicBezTo>
                    <a:pt x="805870" y="31602"/>
                    <a:pt x="812800" y="48332"/>
                    <a:pt x="812800" y="65778"/>
                  </a:cubicBezTo>
                  <a:lnTo>
                    <a:pt x="812800" y="747022"/>
                  </a:lnTo>
                  <a:cubicBezTo>
                    <a:pt x="812800" y="764468"/>
                    <a:pt x="805870" y="781198"/>
                    <a:pt x="793534" y="793534"/>
                  </a:cubicBezTo>
                  <a:cubicBezTo>
                    <a:pt x="781198" y="805870"/>
                    <a:pt x="764468" y="812800"/>
                    <a:pt x="747022" y="812800"/>
                  </a:cubicBezTo>
                  <a:lnTo>
                    <a:pt x="65778" y="812800"/>
                  </a:lnTo>
                  <a:cubicBezTo>
                    <a:pt x="48332" y="812800"/>
                    <a:pt x="31602" y="805870"/>
                    <a:pt x="19266" y="793534"/>
                  </a:cubicBezTo>
                  <a:cubicBezTo>
                    <a:pt x="6930" y="781198"/>
                    <a:pt x="0" y="764468"/>
                    <a:pt x="0" y="747022"/>
                  </a:cubicBezTo>
                  <a:lnTo>
                    <a:pt x="0" y="65778"/>
                  </a:lnTo>
                  <a:cubicBezTo>
                    <a:pt x="0" y="48332"/>
                    <a:pt x="6930" y="31602"/>
                    <a:pt x="19266" y="19266"/>
                  </a:cubicBezTo>
                  <a:cubicBezTo>
                    <a:pt x="31602" y="6930"/>
                    <a:pt x="48332" y="0"/>
                    <a:pt x="65778" y="0"/>
                  </a:cubicBezTo>
                  <a:close/>
                </a:path>
              </a:pathLst>
            </a:custGeom>
            <a:blipFill>
              <a:blip r:embed="rId5"/>
              <a:stretch>
                <a:fillRect l="-23118" t="0" r="-23118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714081" y="3735604"/>
            <a:ext cx="2707062" cy="270706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778" y="0"/>
                  </a:moveTo>
                  <a:lnTo>
                    <a:pt x="747022" y="0"/>
                  </a:lnTo>
                  <a:cubicBezTo>
                    <a:pt x="764468" y="0"/>
                    <a:pt x="781198" y="6930"/>
                    <a:pt x="793534" y="19266"/>
                  </a:cubicBezTo>
                  <a:cubicBezTo>
                    <a:pt x="805870" y="31602"/>
                    <a:pt x="812800" y="48332"/>
                    <a:pt x="812800" y="65778"/>
                  </a:cubicBezTo>
                  <a:lnTo>
                    <a:pt x="812800" y="747022"/>
                  </a:lnTo>
                  <a:cubicBezTo>
                    <a:pt x="812800" y="764468"/>
                    <a:pt x="805870" y="781198"/>
                    <a:pt x="793534" y="793534"/>
                  </a:cubicBezTo>
                  <a:cubicBezTo>
                    <a:pt x="781198" y="805870"/>
                    <a:pt x="764468" y="812800"/>
                    <a:pt x="747022" y="812800"/>
                  </a:cubicBezTo>
                  <a:lnTo>
                    <a:pt x="65778" y="812800"/>
                  </a:lnTo>
                  <a:cubicBezTo>
                    <a:pt x="48332" y="812800"/>
                    <a:pt x="31602" y="805870"/>
                    <a:pt x="19266" y="793534"/>
                  </a:cubicBezTo>
                  <a:cubicBezTo>
                    <a:pt x="6930" y="781198"/>
                    <a:pt x="0" y="764468"/>
                    <a:pt x="0" y="747022"/>
                  </a:cubicBezTo>
                  <a:lnTo>
                    <a:pt x="0" y="65778"/>
                  </a:lnTo>
                  <a:cubicBezTo>
                    <a:pt x="0" y="48332"/>
                    <a:pt x="6930" y="31602"/>
                    <a:pt x="19266" y="19266"/>
                  </a:cubicBezTo>
                  <a:cubicBezTo>
                    <a:pt x="31602" y="6930"/>
                    <a:pt x="48332" y="0"/>
                    <a:pt x="6577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578853" y="3735604"/>
            <a:ext cx="2707062" cy="270706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778" y="0"/>
                  </a:moveTo>
                  <a:lnTo>
                    <a:pt x="747022" y="0"/>
                  </a:lnTo>
                  <a:cubicBezTo>
                    <a:pt x="764468" y="0"/>
                    <a:pt x="781198" y="6930"/>
                    <a:pt x="793534" y="19266"/>
                  </a:cubicBezTo>
                  <a:cubicBezTo>
                    <a:pt x="805870" y="31602"/>
                    <a:pt x="812800" y="48332"/>
                    <a:pt x="812800" y="65778"/>
                  </a:cubicBezTo>
                  <a:lnTo>
                    <a:pt x="812800" y="747022"/>
                  </a:lnTo>
                  <a:cubicBezTo>
                    <a:pt x="812800" y="764468"/>
                    <a:pt x="805870" y="781198"/>
                    <a:pt x="793534" y="793534"/>
                  </a:cubicBezTo>
                  <a:cubicBezTo>
                    <a:pt x="781198" y="805870"/>
                    <a:pt x="764468" y="812800"/>
                    <a:pt x="747022" y="812800"/>
                  </a:cubicBezTo>
                  <a:lnTo>
                    <a:pt x="65778" y="812800"/>
                  </a:lnTo>
                  <a:cubicBezTo>
                    <a:pt x="48332" y="812800"/>
                    <a:pt x="31602" y="805870"/>
                    <a:pt x="19266" y="793534"/>
                  </a:cubicBezTo>
                  <a:cubicBezTo>
                    <a:pt x="6930" y="781198"/>
                    <a:pt x="0" y="764468"/>
                    <a:pt x="0" y="747022"/>
                  </a:cubicBezTo>
                  <a:lnTo>
                    <a:pt x="0" y="65778"/>
                  </a:lnTo>
                  <a:cubicBezTo>
                    <a:pt x="0" y="48332"/>
                    <a:pt x="6930" y="31602"/>
                    <a:pt x="19266" y="19266"/>
                  </a:cubicBezTo>
                  <a:cubicBezTo>
                    <a:pt x="31602" y="6930"/>
                    <a:pt x="48332" y="0"/>
                    <a:pt x="6577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647990" y="3735604"/>
            <a:ext cx="2707062" cy="27070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778" y="0"/>
                  </a:moveTo>
                  <a:lnTo>
                    <a:pt x="747022" y="0"/>
                  </a:lnTo>
                  <a:cubicBezTo>
                    <a:pt x="764468" y="0"/>
                    <a:pt x="781198" y="6930"/>
                    <a:pt x="793534" y="19266"/>
                  </a:cubicBezTo>
                  <a:cubicBezTo>
                    <a:pt x="805870" y="31602"/>
                    <a:pt x="812800" y="48332"/>
                    <a:pt x="812800" y="65778"/>
                  </a:cubicBezTo>
                  <a:lnTo>
                    <a:pt x="812800" y="747022"/>
                  </a:lnTo>
                  <a:cubicBezTo>
                    <a:pt x="812800" y="764468"/>
                    <a:pt x="805870" y="781198"/>
                    <a:pt x="793534" y="793534"/>
                  </a:cubicBezTo>
                  <a:cubicBezTo>
                    <a:pt x="781198" y="805870"/>
                    <a:pt x="764468" y="812800"/>
                    <a:pt x="747022" y="812800"/>
                  </a:cubicBezTo>
                  <a:lnTo>
                    <a:pt x="65778" y="812800"/>
                  </a:lnTo>
                  <a:cubicBezTo>
                    <a:pt x="48332" y="812800"/>
                    <a:pt x="31602" y="805870"/>
                    <a:pt x="19266" y="793534"/>
                  </a:cubicBezTo>
                  <a:cubicBezTo>
                    <a:pt x="6930" y="781198"/>
                    <a:pt x="0" y="764468"/>
                    <a:pt x="0" y="747022"/>
                  </a:cubicBezTo>
                  <a:lnTo>
                    <a:pt x="0" y="65778"/>
                  </a:lnTo>
                  <a:cubicBezTo>
                    <a:pt x="0" y="48332"/>
                    <a:pt x="6930" y="31602"/>
                    <a:pt x="19266" y="19266"/>
                  </a:cubicBezTo>
                  <a:cubicBezTo>
                    <a:pt x="31602" y="6930"/>
                    <a:pt x="48332" y="0"/>
                    <a:pt x="65778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6410" r="0" b="-1641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-758968" y="3744455"/>
            <a:ext cx="1787668" cy="2798089"/>
          </a:xfrm>
          <a:custGeom>
            <a:avLst/>
            <a:gdLst/>
            <a:ahLst/>
            <a:cxnLst/>
            <a:rect r="r" b="b" t="t" l="l"/>
            <a:pathLst>
              <a:path h="2798089" w="1787668">
                <a:moveTo>
                  <a:pt x="0" y="0"/>
                </a:moveTo>
                <a:lnTo>
                  <a:pt x="1787668" y="0"/>
                </a:lnTo>
                <a:lnTo>
                  <a:pt x="1787668" y="2798090"/>
                </a:lnTo>
                <a:lnTo>
                  <a:pt x="0" y="27980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7259300" y="3744455"/>
            <a:ext cx="1787668" cy="2798089"/>
          </a:xfrm>
          <a:custGeom>
            <a:avLst/>
            <a:gdLst/>
            <a:ahLst/>
            <a:cxnLst/>
            <a:rect r="r" b="b" t="t" l="l"/>
            <a:pathLst>
              <a:path h="2798089" w="1787668">
                <a:moveTo>
                  <a:pt x="1787668" y="0"/>
                </a:moveTo>
                <a:lnTo>
                  <a:pt x="0" y="0"/>
                </a:lnTo>
                <a:lnTo>
                  <a:pt x="0" y="2798090"/>
                </a:lnTo>
                <a:lnTo>
                  <a:pt x="1787668" y="2798090"/>
                </a:lnTo>
                <a:lnTo>
                  <a:pt x="178766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033099" y="9729575"/>
            <a:ext cx="8221803" cy="1847451"/>
            <a:chOff x="0" y="0"/>
            <a:chExt cx="812800" cy="18263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033099" y="-1228936"/>
            <a:ext cx="8221803" cy="1847451"/>
            <a:chOff x="0" y="0"/>
            <a:chExt cx="812800" cy="1826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4496761" y="1692872"/>
            <a:ext cx="9294477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Source Sans Pro Bold"/>
              </a:rPr>
              <a:t>Our Team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2909" y="6770604"/>
            <a:ext cx="312616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ource Sans Pro"/>
              </a:rPr>
              <a:t>Vandana Gandepalli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383054" y="6770604"/>
            <a:ext cx="312616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ource Sans Pro"/>
              </a:rPr>
              <a:t>Ariyana Joseph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47514" y="6770604"/>
            <a:ext cx="350801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ource Sans Pro"/>
              </a:rPr>
              <a:t>Rithindatta Gundu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313604" y="6770604"/>
            <a:ext cx="350801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ource Sans Pro"/>
              </a:rPr>
              <a:t>Sai Vikshit Kode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277059" y="7872346"/>
            <a:ext cx="6158004" cy="741103"/>
            <a:chOff x="0" y="0"/>
            <a:chExt cx="3695875" cy="4447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52936" y="8004524"/>
            <a:ext cx="6158004" cy="741103"/>
            <a:chOff x="0" y="0"/>
            <a:chExt cx="3695875" cy="444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674796" y="6269822"/>
            <a:ext cx="2514284" cy="2267427"/>
          </a:xfrm>
          <a:custGeom>
            <a:avLst/>
            <a:gdLst/>
            <a:ahLst/>
            <a:cxnLst/>
            <a:rect r="r" b="b" t="t" l="l"/>
            <a:pathLst>
              <a:path h="2267427" w="2514284">
                <a:moveTo>
                  <a:pt x="0" y="0"/>
                </a:moveTo>
                <a:lnTo>
                  <a:pt x="2514285" y="0"/>
                </a:lnTo>
                <a:lnTo>
                  <a:pt x="2514285" y="2267427"/>
                </a:lnTo>
                <a:lnTo>
                  <a:pt x="0" y="22674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67241" y="3599794"/>
            <a:ext cx="14353518" cy="17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0380">
                <a:solidFill>
                  <a:srgbClr val="FFFFFF"/>
                </a:solidFill>
                <a:latin typeface="Source Sans Pro Bold"/>
              </a:rPr>
              <a:t>LESSONS LEARNED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3906" y="4585415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407016" y="3392171"/>
            <a:ext cx="4425226" cy="779684"/>
            <a:chOff x="0" y="0"/>
            <a:chExt cx="1165492" cy="2053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5492" cy="205349"/>
            </a:xfrm>
            <a:custGeom>
              <a:avLst/>
              <a:gdLst/>
              <a:ahLst/>
              <a:cxnLst/>
              <a:rect r="r" b="b" t="t" l="l"/>
              <a:pathLst>
                <a:path h="205349" w="1165492">
                  <a:moveTo>
                    <a:pt x="89224" y="0"/>
                  </a:moveTo>
                  <a:lnTo>
                    <a:pt x="1076267" y="0"/>
                  </a:lnTo>
                  <a:cubicBezTo>
                    <a:pt x="1099931" y="0"/>
                    <a:pt x="1122626" y="9400"/>
                    <a:pt x="1139359" y="26133"/>
                  </a:cubicBezTo>
                  <a:cubicBezTo>
                    <a:pt x="1156091" y="42866"/>
                    <a:pt x="1165492" y="65561"/>
                    <a:pt x="1165492" y="89224"/>
                  </a:cubicBezTo>
                  <a:lnTo>
                    <a:pt x="1165492" y="116125"/>
                  </a:lnTo>
                  <a:cubicBezTo>
                    <a:pt x="1165492" y="139788"/>
                    <a:pt x="1156091" y="162483"/>
                    <a:pt x="1139359" y="179216"/>
                  </a:cubicBezTo>
                  <a:cubicBezTo>
                    <a:pt x="1122626" y="195948"/>
                    <a:pt x="1099931" y="205349"/>
                    <a:pt x="1076267" y="205349"/>
                  </a:cubicBezTo>
                  <a:lnTo>
                    <a:pt x="89224" y="205349"/>
                  </a:lnTo>
                  <a:cubicBezTo>
                    <a:pt x="65561" y="205349"/>
                    <a:pt x="42866" y="195948"/>
                    <a:pt x="26133" y="179216"/>
                  </a:cubicBezTo>
                  <a:cubicBezTo>
                    <a:pt x="9400" y="162483"/>
                    <a:pt x="0" y="139788"/>
                    <a:pt x="0" y="116125"/>
                  </a:cubicBezTo>
                  <a:lnTo>
                    <a:pt x="0" y="89224"/>
                  </a:lnTo>
                  <a:cubicBezTo>
                    <a:pt x="0" y="65561"/>
                    <a:pt x="9400" y="42866"/>
                    <a:pt x="26133" y="26133"/>
                  </a:cubicBezTo>
                  <a:cubicBezTo>
                    <a:pt x="42866" y="9400"/>
                    <a:pt x="65561" y="0"/>
                    <a:pt x="89224" y="0"/>
                  </a:cubicBez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65492" cy="243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407016" y="5793031"/>
            <a:ext cx="4425226" cy="779684"/>
            <a:chOff x="0" y="0"/>
            <a:chExt cx="1165492" cy="2053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5492" cy="205349"/>
            </a:xfrm>
            <a:custGeom>
              <a:avLst/>
              <a:gdLst/>
              <a:ahLst/>
              <a:cxnLst/>
              <a:rect r="r" b="b" t="t" l="l"/>
              <a:pathLst>
                <a:path h="205349" w="1165492">
                  <a:moveTo>
                    <a:pt x="89224" y="0"/>
                  </a:moveTo>
                  <a:lnTo>
                    <a:pt x="1076267" y="0"/>
                  </a:lnTo>
                  <a:cubicBezTo>
                    <a:pt x="1099931" y="0"/>
                    <a:pt x="1122626" y="9400"/>
                    <a:pt x="1139359" y="26133"/>
                  </a:cubicBezTo>
                  <a:cubicBezTo>
                    <a:pt x="1156091" y="42866"/>
                    <a:pt x="1165492" y="65561"/>
                    <a:pt x="1165492" y="89224"/>
                  </a:cubicBezTo>
                  <a:lnTo>
                    <a:pt x="1165492" y="116125"/>
                  </a:lnTo>
                  <a:cubicBezTo>
                    <a:pt x="1165492" y="139788"/>
                    <a:pt x="1156091" y="162483"/>
                    <a:pt x="1139359" y="179216"/>
                  </a:cubicBezTo>
                  <a:cubicBezTo>
                    <a:pt x="1122626" y="195948"/>
                    <a:pt x="1099931" y="205349"/>
                    <a:pt x="1076267" y="205349"/>
                  </a:cubicBezTo>
                  <a:lnTo>
                    <a:pt x="89224" y="205349"/>
                  </a:lnTo>
                  <a:cubicBezTo>
                    <a:pt x="65561" y="205349"/>
                    <a:pt x="42866" y="195948"/>
                    <a:pt x="26133" y="179216"/>
                  </a:cubicBezTo>
                  <a:cubicBezTo>
                    <a:pt x="9400" y="162483"/>
                    <a:pt x="0" y="139788"/>
                    <a:pt x="0" y="116125"/>
                  </a:cubicBezTo>
                  <a:lnTo>
                    <a:pt x="0" y="89224"/>
                  </a:lnTo>
                  <a:cubicBezTo>
                    <a:pt x="0" y="65561"/>
                    <a:pt x="9400" y="42866"/>
                    <a:pt x="26133" y="26133"/>
                  </a:cubicBezTo>
                  <a:cubicBezTo>
                    <a:pt x="42866" y="9400"/>
                    <a:pt x="65561" y="0"/>
                    <a:pt x="89224" y="0"/>
                  </a:cubicBez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65492" cy="243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407016" y="8106161"/>
            <a:ext cx="4425226" cy="779684"/>
            <a:chOff x="0" y="0"/>
            <a:chExt cx="1165492" cy="2053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5492" cy="205349"/>
            </a:xfrm>
            <a:custGeom>
              <a:avLst/>
              <a:gdLst/>
              <a:ahLst/>
              <a:cxnLst/>
              <a:rect r="r" b="b" t="t" l="l"/>
              <a:pathLst>
                <a:path h="205349" w="1165492">
                  <a:moveTo>
                    <a:pt x="89224" y="0"/>
                  </a:moveTo>
                  <a:lnTo>
                    <a:pt x="1076267" y="0"/>
                  </a:lnTo>
                  <a:cubicBezTo>
                    <a:pt x="1099931" y="0"/>
                    <a:pt x="1122626" y="9400"/>
                    <a:pt x="1139359" y="26133"/>
                  </a:cubicBezTo>
                  <a:cubicBezTo>
                    <a:pt x="1156091" y="42866"/>
                    <a:pt x="1165492" y="65561"/>
                    <a:pt x="1165492" y="89224"/>
                  </a:cubicBezTo>
                  <a:lnTo>
                    <a:pt x="1165492" y="116125"/>
                  </a:lnTo>
                  <a:cubicBezTo>
                    <a:pt x="1165492" y="139788"/>
                    <a:pt x="1156091" y="162483"/>
                    <a:pt x="1139359" y="179216"/>
                  </a:cubicBezTo>
                  <a:cubicBezTo>
                    <a:pt x="1122626" y="195948"/>
                    <a:pt x="1099931" y="205349"/>
                    <a:pt x="1076267" y="205349"/>
                  </a:cubicBezTo>
                  <a:lnTo>
                    <a:pt x="89224" y="205349"/>
                  </a:lnTo>
                  <a:cubicBezTo>
                    <a:pt x="65561" y="205349"/>
                    <a:pt x="42866" y="195948"/>
                    <a:pt x="26133" y="179216"/>
                  </a:cubicBezTo>
                  <a:cubicBezTo>
                    <a:pt x="9400" y="162483"/>
                    <a:pt x="0" y="139788"/>
                    <a:pt x="0" y="116125"/>
                  </a:cubicBezTo>
                  <a:lnTo>
                    <a:pt x="0" y="89224"/>
                  </a:lnTo>
                  <a:cubicBezTo>
                    <a:pt x="0" y="65561"/>
                    <a:pt x="9400" y="42866"/>
                    <a:pt x="26133" y="26133"/>
                  </a:cubicBezTo>
                  <a:cubicBezTo>
                    <a:pt x="42866" y="9400"/>
                    <a:pt x="65561" y="0"/>
                    <a:pt x="89224" y="0"/>
                  </a:cubicBez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65492" cy="243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133511" y="4964672"/>
            <a:ext cx="2914767" cy="2397395"/>
          </a:xfrm>
          <a:custGeom>
            <a:avLst/>
            <a:gdLst/>
            <a:ahLst/>
            <a:cxnLst/>
            <a:rect r="r" b="b" t="t" l="l"/>
            <a:pathLst>
              <a:path h="2397395" w="2914767">
                <a:moveTo>
                  <a:pt x="0" y="0"/>
                </a:moveTo>
                <a:lnTo>
                  <a:pt x="2914767" y="0"/>
                </a:lnTo>
                <a:lnTo>
                  <a:pt x="2914767" y="2397395"/>
                </a:lnTo>
                <a:lnTo>
                  <a:pt x="0" y="23973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830728" y="1190566"/>
            <a:ext cx="7457354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Usability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35184" y="2945718"/>
            <a:ext cx="6650388" cy="166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Highlight mandatory fields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Disable irrelevant fields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Make buttons and input fields more distinguishable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35184" y="5518028"/>
            <a:ext cx="6650388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Less is More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Reduce cognitive load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Simplify and prioritize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25357" y="3458479"/>
            <a:ext cx="5049354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Affordance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06307" y="5859340"/>
            <a:ext cx="5049354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Choice Overload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06307" y="8172470"/>
            <a:ext cx="5049354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Labeling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35184" y="7850208"/>
            <a:ext cx="6650388" cy="166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Utilize both text and icons 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Lablel navigation bar 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Descriptions for input fields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Feedback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6597362" y="5534407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4350511" y="4501567"/>
            <a:ext cx="8221803" cy="1847451"/>
            <a:chOff x="0" y="0"/>
            <a:chExt cx="812800" cy="182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097865" y="3237105"/>
            <a:ext cx="5310911" cy="779684"/>
            <a:chOff x="0" y="0"/>
            <a:chExt cx="1398758" cy="2053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98758" cy="205349"/>
            </a:xfrm>
            <a:custGeom>
              <a:avLst/>
              <a:gdLst/>
              <a:ahLst/>
              <a:cxnLst/>
              <a:rect r="r" b="b" t="t" l="l"/>
              <a:pathLst>
                <a:path h="205349" w="1398758">
                  <a:moveTo>
                    <a:pt x="74345" y="0"/>
                  </a:moveTo>
                  <a:lnTo>
                    <a:pt x="1324414" y="0"/>
                  </a:lnTo>
                  <a:cubicBezTo>
                    <a:pt x="1365473" y="0"/>
                    <a:pt x="1398758" y="33285"/>
                    <a:pt x="1398758" y="74345"/>
                  </a:cubicBezTo>
                  <a:lnTo>
                    <a:pt x="1398758" y="131004"/>
                  </a:lnTo>
                  <a:cubicBezTo>
                    <a:pt x="1398758" y="150722"/>
                    <a:pt x="1390926" y="169631"/>
                    <a:pt x="1376983" y="183574"/>
                  </a:cubicBezTo>
                  <a:cubicBezTo>
                    <a:pt x="1363041" y="197516"/>
                    <a:pt x="1344131" y="205349"/>
                    <a:pt x="1324414" y="205349"/>
                  </a:cubicBezTo>
                  <a:lnTo>
                    <a:pt x="74345" y="205349"/>
                  </a:lnTo>
                  <a:cubicBezTo>
                    <a:pt x="33285" y="205349"/>
                    <a:pt x="0" y="172064"/>
                    <a:pt x="0" y="131004"/>
                  </a:cubicBezTo>
                  <a:lnTo>
                    <a:pt x="0" y="74345"/>
                  </a:lnTo>
                  <a:cubicBezTo>
                    <a:pt x="0" y="33285"/>
                    <a:pt x="33285" y="0"/>
                    <a:pt x="74345" y="0"/>
                  </a:cubicBez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98758" cy="243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39747" y="3237105"/>
            <a:ext cx="5310911" cy="779684"/>
            <a:chOff x="0" y="0"/>
            <a:chExt cx="1398758" cy="2053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8758" cy="205349"/>
            </a:xfrm>
            <a:custGeom>
              <a:avLst/>
              <a:gdLst/>
              <a:ahLst/>
              <a:cxnLst/>
              <a:rect r="r" b="b" t="t" l="l"/>
              <a:pathLst>
                <a:path h="205349" w="1398758">
                  <a:moveTo>
                    <a:pt x="74345" y="0"/>
                  </a:moveTo>
                  <a:lnTo>
                    <a:pt x="1324414" y="0"/>
                  </a:lnTo>
                  <a:cubicBezTo>
                    <a:pt x="1365473" y="0"/>
                    <a:pt x="1398758" y="33285"/>
                    <a:pt x="1398758" y="74345"/>
                  </a:cubicBezTo>
                  <a:lnTo>
                    <a:pt x="1398758" y="131004"/>
                  </a:lnTo>
                  <a:cubicBezTo>
                    <a:pt x="1398758" y="150722"/>
                    <a:pt x="1390926" y="169631"/>
                    <a:pt x="1376983" y="183574"/>
                  </a:cubicBezTo>
                  <a:cubicBezTo>
                    <a:pt x="1363041" y="197516"/>
                    <a:pt x="1344131" y="205349"/>
                    <a:pt x="1324414" y="205349"/>
                  </a:cubicBezTo>
                  <a:lnTo>
                    <a:pt x="74345" y="205349"/>
                  </a:lnTo>
                  <a:cubicBezTo>
                    <a:pt x="33285" y="205349"/>
                    <a:pt x="0" y="172064"/>
                    <a:pt x="0" y="131004"/>
                  </a:cubicBezTo>
                  <a:lnTo>
                    <a:pt x="0" y="74345"/>
                  </a:lnTo>
                  <a:cubicBezTo>
                    <a:pt x="0" y="33285"/>
                    <a:pt x="33285" y="0"/>
                    <a:pt x="74345" y="0"/>
                  </a:cubicBez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98758" cy="243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97865" y="6475563"/>
            <a:ext cx="5310911" cy="779684"/>
            <a:chOff x="0" y="0"/>
            <a:chExt cx="1398758" cy="2053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8758" cy="205349"/>
            </a:xfrm>
            <a:custGeom>
              <a:avLst/>
              <a:gdLst/>
              <a:ahLst/>
              <a:cxnLst/>
              <a:rect r="r" b="b" t="t" l="l"/>
              <a:pathLst>
                <a:path h="205349" w="1398758">
                  <a:moveTo>
                    <a:pt x="74345" y="0"/>
                  </a:moveTo>
                  <a:lnTo>
                    <a:pt x="1324414" y="0"/>
                  </a:lnTo>
                  <a:cubicBezTo>
                    <a:pt x="1365473" y="0"/>
                    <a:pt x="1398758" y="33285"/>
                    <a:pt x="1398758" y="74345"/>
                  </a:cubicBezTo>
                  <a:lnTo>
                    <a:pt x="1398758" y="131004"/>
                  </a:lnTo>
                  <a:cubicBezTo>
                    <a:pt x="1398758" y="150722"/>
                    <a:pt x="1390926" y="169631"/>
                    <a:pt x="1376983" y="183574"/>
                  </a:cubicBezTo>
                  <a:cubicBezTo>
                    <a:pt x="1363041" y="197516"/>
                    <a:pt x="1344131" y="205349"/>
                    <a:pt x="1324414" y="205349"/>
                  </a:cubicBezTo>
                  <a:lnTo>
                    <a:pt x="74345" y="205349"/>
                  </a:lnTo>
                  <a:cubicBezTo>
                    <a:pt x="33285" y="205349"/>
                    <a:pt x="0" y="172064"/>
                    <a:pt x="0" y="131004"/>
                  </a:cubicBezTo>
                  <a:lnTo>
                    <a:pt x="0" y="74345"/>
                  </a:lnTo>
                  <a:cubicBezTo>
                    <a:pt x="0" y="33285"/>
                    <a:pt x="33285" y="0"/>
                    <a:pt x="74345" y="0"/>
                  </a:cubicBez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98758" cy="243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9747" y="6475563"/>
            <a:ext cx="5310911" cy="779684"/>
            <a:chOff x="0" y="0"/>
            <a:chExt cx="1398758" cy="20534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98758" cy="205349"/>
            </a:xfrm>
            <a:custGeom>
              <a:avLst/>
              <a:gdLst/>
              <a:ahLst/>
              <a:cxnLst/>
              <a:rect r="r" b="b" t="t" l="l"/>
              <a:pathLst>
                <a:path h="205349" w="1398758">
                  <a:moveTo>
                    <a:pt x="74345" y="0"/>
                  </a:moveTo>
                  <a:lnTo>
                    <a:pt x="1324414" y="0"/>
                  </a:lnTo>
                  <a:cubicBezTo>
                    <a:pt x="1365473" y="0"/>
                    <a:pt x="1398758" y="33285"/>
                    <a:pt x="1398758" y="74345"/>
                  </a:cubicBezTo>
                  <a:lnTo>
                    <a:pt x="1398758" y="131004"/>
                  </a:lnTo>
                  <a:cubicBezTo>
                    <a:pt x="1398758" y="150722"/>
                    <a:pt x="1390926" y="169631"/>
                    <a:pt x="1376983" y="183574"/>
                  </a:cubicBezTo>
                  <a:cubicBezTo>
                    <a:pt x="1363041" y="197516"/>
                    <a:pt x="1344131" y="205349"/>
                    <a:pt x="1324414" y="205349"/>
                  </a:cubicBezTo>
                  <a:lnTo>
                    <a:pt x="74345" y="205349"/>
                  </a:lnTo>
                  <a:cubicBezTo>
                    <a:pt x="33285" y="205349"/>
                    <a:pt x="0" y="172064"/>
                    <a:pt x="0" y="131004"/>
                  </a:cubicBezTo>
                  <a:lnTo>
                    <a:pt x="0" y="74345"/>
                  </a:lnTo>
                  <a:cubicBezTo>
                    <a:pt x="0" y="33285"/>
                    <a:pt x="33285" y="0"/>
                    <a:pt x="74345" y="0"/>
                  </a:cubicBez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98758" cy="243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675370" y="2995099"/>
            <a:ext cx="1466810" cy="1360133"/>
          </a:xfrm>
          <a:custGeom>
            <a:avLst/>
            <a:gdLst/>
            <a:ahLst/>
            <a:cxnLst/>
            <a:rect r="r" b="b" t="t" l="l"/>
            <a:pathLst>
              <a:path h="1360133" w="1466810">
                <a:moveTo>
                  <a:pt x="0" y="0"/>
                </a:moveTo>
                <a:lnTo>
                  <a:pt x="1466811" y="0"/>
                </a:lnTo>
                <a:lnTo>
                  <a:pt x="1466811" y="1360133"/>
                </a:lnTo>
                <a:lnTo>
                  <a:pt x="0" y="1360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321476" y="2883996"/>
            <a:ext cx="1523880" cy="1471237"/>
          </a:xfrm>
          <a:custGeom>
            <a:avLst/>
            <a:gdLst/>
            <a:ahLst/>
            <a:cxnLst/>
            <a:rect r="r" b="b" t="t" l="l"/>
            <a:pathLst>
              <a:path h="1471237" w="1523880">
                <a:moveTo>
                  <a:pt x="0" y="0"/>
                </a:moveTo>
                <a:lnTo>
                  <a:pt x="1523879" y="0"/>
                </a:lnTo>
                <a:lnTo>
                  <a:pt x="1523879" y="1471236"/>
                </a:lnTo>
                <a:lnTo>
                  <a:pt x="0" y="1471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976304" y="6119107"/>
            <a:ext cx="1381491" cy="1376311"/>
          </a:xfrm>
          <a:custGeom>
            <a:avLst/>
            <a:gdLst/>
            <a:ahLst/>
            <a:cxnLst/>
            <a:rect r="r" b="b" t="t" l="l"/>
            <a:pathLst>
              <a:path h="1376311" w="1381491">
                <a:moveTo>
                  <a:pt x="0" y="0"/>
                </a:moveTo>
                <a:lnTo>
                  <a:pt x="1381492" y="0"/>
                </a:lnTo>
                <a:lnTo>
                  <a:pt x="1381492" y="1376310"/>
                </a:lnTo>
                <a:lnTo>
                  <a:pt x="0" y="13763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504406" y="6053896"/>
            <a:ext cx="1099220" cy="1475463"/>
          </a:xfrm>
          <a:custGeom>
            <a:avLst/>
            <a:gdLst/>
            <a:ahLst/>
            <a:cxnLst/>
            <a:rect r="r" b="b" t="t" l="l"/>
            <a:pathLst>
              <a:path h="1475463" w="1099220">
                <a:moveTo>
                  <a:pt x="0" y="0"/>
                </a:moveTo>
                <a:lnTo>
                  <a:pt x="1099220" y="0"/>
                </a:lnTo>
                <a:lnTo>
                  <a:pt x="1099220" y="1475463"/>
                </a:lnTo>
                <a:lnTo>
                  <a:pt x="0" y="14754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505795" y="1190566"/>
            <a:ext cx="3276410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Overall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52443" y="3286556"/>
            <a:ext cx="5049354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Communication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70526" y="3296081"/>
            <a:ext cx="5049354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Brainstorming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28643" y="6541872"/>
            <a:ext cx="5049354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Time Managment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80051" y="6541872"/>
            <a:ext cx="5049354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Dividing Workload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97865" y="4390831"/>
            <a:ext cx="3898149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What has been done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What needs to be done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What can be done better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39747" y="4390831"/>
            <a:ext cx="6650388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Individually and as a team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Generates new ideas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Faciliates problem solving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97865" y="7683872"/>
            <a:ext cx="6650388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Stary early - as soon as possible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Make a plan and assign deadlines 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Reserve the final day for editing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39747" y="7683872"/>
            <a:ext cx="6650388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Divide workload equally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Ensure each team member is contributing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Communicate and resolve issues early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55760" y="4087859"/>
            <a:ext cx="14353518" cy="17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0380">
                <a:solidFill>
                  <a:srgbClr val="FFFFFF"/>
                </a:solidFill>
                <a:latin typeface="Source Sans Pro Bold"/>
              </a:rPr>
              <a:t>THANK </a:t>
            </a:r>
            <a:r>
              <a:rPr lang="en-US" sz="10380">
                <a:solidFill>
                  <a:srgbClr val="64B1FF"/>
                </a:solidFill>
                <a:latin typeface="Source Sans Pro Bold"/>
              </a:rPr>
              <a:t>YOU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277059" y="7872346"/>
            <a:ext cx="6158004" cy="741103"/>
            <a:chOff x="0" y="0"/>
            <a:chExt cx="3695875" cy="4447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52936" y="8004524"/>
            <a:ext cx="6158004" cy="741103"/>
            <a:chOff x="0" y="0"/>
            <a:chExt cx="3695875" cy="4447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528611" y="7953435"/>
            <a:ext cx="10806654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ource Sans Pro Bold"/>
              </a:rPr>
              <a:t>Any Questions?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91849" y="-1612648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6597362" y="5534407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4350511" y="4501567"/>
            <a:ext cx="8221803" cy="1847451"/>
            <a:chOff x="0" y="0"/>
            <a:chExt cx="812800" cy="182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77991" y="1901267"/>
            <a:ext cx="8636710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Presentation Outline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11196" y="3666872"/>
            <a:ext cx="6158032" cy="293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Source Sans Pro"/>
              </a:rPr>
              <a:t>Hi-Fidelity</a:t>
            </a:r>
          </a:p>
          <a:p>
            <a:pPr algn="just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Source Sans Pro"/>
              </a:rPr>
              <a:t>Demo</a:t>
            </a:r>
          </a:p>
          <a:p>
            <a:pPr algn="just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Source Sans Pro"/>
              </a:rPr>
              <a:t>Lessons Learned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9193" y="3666872"/>
            <a:ext cx="6940445" cy="293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Source Sans Pro"/>
              </a:rPr>
              <a:t>Problem &amp; Mission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Source Sans Pro"/>
              </a:rPr>
              <a:t>Persona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Source Sans Pro"/>
              </a:rPr>
              <a:t>Prototype Phases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3906" y="4585415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50652" y="6391138"/>
            <a:ext cx="2851523" cy="2867162"/>
          </a:xfrm>
          <a:custGeom>
            <a:avLst/>
            <a:gdLst/>
            <a:ahLst/>
            <a:cxnLst/>
            <a:rect r="r" b="b" t="t" l="l"/>
            <a:pathLst>
              <a:path h="2867162" w="2851523">
                <a:moveTo>
                  <a:pt x="0" y="0"/>
                </a:moveTo>
                <a:lnTo>
                  <a:pt x="2851523" y="0"/>
                </a:lnTo>
                <a:lnTo>
                  <a:pt x="2851523" y="2867162"/>
                </a:lnTo>
                <a:lnTo>
                  <a:pt x="0" y="2867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94044" y="1328738"/>
            <a:ext cx="2782292" cy="2306773"/>
          </a:xfrm>
          <a:custGeom>
            <a:avLst/>
            <a:gdLst/>
            <a:ahLst/>
            <a:cxnLst/>
            <a:rect r="r" b="b" t="t" l="l"/>
            <a:pathLst>
              <a:path h="2306773" w="2782292">
                <a:moveTo>
                  <a:pt x="0" y="0"/>
                </a:moveTo>
                <a:lnTo>
                  <a:pt x="2782292" y="0"/>
                </a:lnTo>
                <a:lnTo>
                  <a:pt x="2782292" y="2306773"/>
                </a:lnTo>
                <a:lnTo>
                  <a:pt x="0" y="2306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1219" y="1318501"/>
            <a:ext cx="6650388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1219" y="2781602"/>
            <a:ext cx="665038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 lack of affordable access and a streamlined rental platform for gaming equipment limits gamer’s ability to explore new games and hardware.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59996" y="3998181"/>
            <a:ext cx="6650388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Source Sans Pro Bold"/>
              </a:rPr>
              <a:t>Our Mission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59996" y="5377497"/>
            <a:ext cx="665038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To create a user-friendly platform that allows gamers to rent and return gaming essentials flexibly, ensuring an accessible, affordable, and trustworthy experience for all.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-91849" y="-1554554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33099" y="-1365289"/>
            <a:ext cx="8221803" cy="1847451"/>
            <a:chOff x="0" y="0"/>
            <a:chExt cx="812800" cy="182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277059" y="7872346"/>
            <a:ext cx="6158004" cy="741103"/>
            <a:chOff x="0" y="0"/>
            <a:chExt cx="3695875" cy="4447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52936" y="8004524"/>
            <a:ext cx="6158004" cy="741103"/>
            <a:chOff x="0" y="0"/>
            <a:chExt cx="3695875" cy="444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95875" cy="444791"/>
            </a:xfrm>
            <a:custGeom>
              <a:avLst/>
              <a:gdLst/>
              <a:ahLst/>
              <a:cxnLst/>
              <a:rect r="r" b="b" t="t" l="l"/>
              <a:pathLst>
                <a:path h="444791" w="3695875">
                  <a:moveTo>
                    <a:pt x="203200" y="0"/>
                  </a:moveTo>
                  <a:lnTo>
                    <a:pt x="3695875" y="0"/>
                  </a:lnTo>
                  <a:lnTo>
                    <a:pt x="3492675" y="444791"/>
                  </a:lnTo>
                  <a:lnTo>
                    <a:pt x="0" y="4447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3492675" cy="482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408838" y="6670681"/>
            <a:ext cx="1447362" cy="1942768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967241" y="3733954"/>
            <a:ext cx="14353518" cy="17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0380">
                <a:solidFill>
                  <a:srgbClr val="FFFFFF"/>
                </a:solidFill>
                <a:latin typeface="Source Sans Pro Bold"/>
              </a:rPr>
              <a:t>PERSONAS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91849" y="-1612648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6597362" y="5534407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4350511" y="4501567"/>
            <a:ext cx="8221803" cy="1847451"/>
            <a:chOff x="0" y="0"/>
            <a:chExt cx="812800" cy="182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83541" y="827479"/>
            <a:ext cx="10573659" cy="8821729"/>
          </a:xfrm>
          <a:custGeom>
            <a:avLst/>
            <a:gdLst/>
            <a:ahLst/>
            <a:cxnLst/>
            <a:rect r="r" b="b" t="t" l="l"/>
            <a:pathLst>
              <a:path h="8821729" w="10573659">
                <a:moveTo>
                  <a:pt x="0" y="0"/>
                </a:moveTo>
                <a:lnTo>
                  <a:pt x="10573659" y="0"/>
                </a:lnTo>
                <a:lnTo>
                  <a:pt x="10573659" y="8821728"/>
                </a:lnTo>
                <a:lnTo>
                  <a:pt x="0" y="8821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191" t="-5807" r="-32789" b="-609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9341" y="4050274"/>
            <a:ext cx="6421803" cy="196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2"/>
              </a:lnSpc>
            </a:pPr>
            <a:r>
              <a:rPr lang="en-US" sz="6094">
                <a:solidFill>
                  <a:srgbClr val="FFFFFF"/>
                </a:solidFill>
                <a:latin typeface="Source Sans Pro Bold"/>
              </a:rPr>
              <a:t>Primary Persona</a:t>
            </a:r>
          </a:p>
          <a:p>
            <a:pPr algn="ctr">
              <a:lnSpc>
                <a:spcPts val="7132"/>
              </a:lnSpc>
            </a:pPr>
            <a:r>
              <a:rPr lang="en-US" sz="5094">
                <a:solidFill>
                  <a:srgbClr val="FFFFFF"/>
                </a:solidFill>
                <a:latin typeface="Source Sans Pro Bold"/>
              </a:rPr>
              <a:t>Student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4938" y="2357216"/>
            <a:ext cx="6352605" cy="5459270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-324885" y="-1535275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79"/>
                </a:moveTo>
                <a:lnTo>
                  <a:pt x="19144798" y="4307579"/>
                </a:lnTo>
                <a:lnTo>
                  <a:pt x="19144798" y="0"/>
                </a:lnTo>
                <a:lnTo>
                  <a:pt x="0" y="0"/>
                </a:lnTo>
                <a:lnTo>
                  <a:pt x="0" y="4307579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24885" y="7514696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79"/>
                </a:lnTo>
                <a:lnTo>
                  <a:pt x="0" y="430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16432139" y="3814984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3962" y="4549923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41473" y="2564134"/>
            <a:ext cx="6276916" cy="5394225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5"/>
              <a:stretch>
                <a:fillRect l="0" t="-53434" r="0" b="-53434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841709" y="2535559"/>
            <a:ext cx="854813" cy="567285"/>
          </a:xfrm>
          <a:custGeom>
            <a:avLst/>
            <a:gdLst/>
            <a:ahLst/>
            <a:cxnLst/>
            <a:rect r="r" b="b" t="t" l="l"/>
            <a:pathLst>
              <a:path h="567285" w="854813">
                <a:moveTo>
                  <a:pt x="0" y="0"/>
                </a:moveTo>
                <a:lnTo>
                  <a:pt x="854813" y="0"/>
                </a:lnTo>
                <a:lnTo>
                  <a:pt x="854813" y="567285"/>
                </a:lnTo>
                <a:lnTo>
                  <a:pt x="0" y="567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882212" y="6957606"/>
            <a:ext cx="5105735" cy="972178"/>
            <a:chOff x="0" y="0"/>
            <a:chExt cx="3064330" cy="5834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64330" cy="583476"/>
            </a:xfrm>
            <a:custGeom>
              <a:avLst/>
              <a:gdLst/>
              <a:ahLst/>
              <a:cxnLst/>
              <a:rect r="r" b="b" t="t" l="l"/>
              <a:pathLst>
                <a:path h="583476" w="3064330">
                  <a:moveTo>
                    <a:pt x="203200" y="0"/>
                  </a:moveTo>
                  <a:lnTo>
                    <a:pt x="3064330" y="0"/>
                  </a:lnTo>
                  <a:lnTo>
                    <a:pt x="2861130" y="583476"/>
                  </a:lnTo>
                  <a:lnTo>
                    <a:pt x="0" y="58347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2861130" cy="621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033099" y="9729575"/>
            <a:ext cx="8221803" cy="1847451"/>
            <a:chOff x="0" y="0"/>
            <a:chExt cx="812800" cy="1826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721111" y="3903917"/>
            <a:ext cx="7314928" cy="217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Canva Sans"/>
              </a:rPr>
              <a:t>I always wanted to buy a console but never had one due to a financial crisis.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5516" y="7129687"/>
            <a:ext cx="4299126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Aditya Madabushi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91849" y="-1612648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1849" y="7495417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6597362" y="5534407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4350511" y="4501567"/>
            <a:ext cx="8221803" cy="1847451"/>
            <a:chOff x="0" y="0"/>
            <a:chExt cx="812800" cy="182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99838" y="2300856"/>
            <a:ext cx="13161424" cy="7235338"/>
          </a:xfrm>
          <a:custGeom>
            <a:avLst/>
            <a:gdLst/>
            <a:ahLst/>
            <a:cxnLst/>
            <a:rect r="r" b="b" t="t" l="l"/>
            <a:pathLst>
              <a:path h="7235338" w="13161424">
                <a:moveTo>
                  <a:pt x="0" y="0"/>
                </a:moveTo>
                <a:lnTo>
                  <a:pt x="13161424" y="0"/>
                </a:lnTo>
                <a:lnTo>
                  <a:pt x="13161424" y="7235338"/>
                </a:lnTo>
                <a:lnTo>
                  <a:pt x="0" y="7235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08035" y="296800"/>
            <a:ext cx="7716430" cy="187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FFFFFF"/>
                </a:solidFill>
                <a:latin typeface="Source Sans Pro Bold"/>
              </a:rPr>
              <a:t>Secondary Persona</a:t>
            </a:r>
          </a:p>
          <a:p>
            <a:pPr algn="ctr">
              <a:lnSpc>
                <a:spcPts val="6773"/>
              </a:lnSpc>
            </a:pPr>
            <a:r>
              <a:rPr lang="en-US" sz="4837">
                <a:solidFill>
                  <a:srgbClr val="FFFFFF"/>
                </a:solidFill>
                <a:latin typeface="Source Sans Pro Bold"/>
              </a:rPr>
              <a:t>Retail worker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4938" y="2357216"/>
            <a:ext cx="6352605" cy="5459270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-324885" y="-1535275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4307579"/>
                </a:moveTo>
                <a:lnTo>
                  <a:pt x="19144798" y="4307579"/>
                </a:lnTo>
                <a:lnTo>
                  <a:pt x="19144798" y="0"/>
                </a:lnTo>
                <a:lnTo>
                  <a:pt x="0" y="0"/>
                </a:lnTo>
                <a:lnTo>
                  <a:pt x="0" y="4307579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24885" y="7514696"/>
            <a:ext cx="19144798" cy="4307580"/>
          </a:xfrm>
          <a:custGeom>
            <a:avLst/>
            <a:gdLst/>
            <a:ahLst/>
            <a:cxnLst/>
            <a:rect r="r" b="b" t="t" l="l"/>
            <a:pathLst>
              <a:path h="4307580" w="19144798">
                <a:moveTo>
                  <a:pt x="0" y="0"/>
                </a:moveTo>
                <a:lnTo>
                  <a:pt x="19144798" y="0"/>
                </a:lnTo>
                <a:lnTo>
                  <a:pt x="19144798" y="4307579"/>
                </a:lnTo>
                <a:lnTo>
                  <a:pt x="0" y="430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16432139" y="3814984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3962" y="4549923"/>
            <a:ext cx="2628900" cy="4114800"/>
          </a:xfrm>
          <a:custGeom>
            <a:avLst/>
            <a:gdLst/>
            <a:ahLst/>
            <a:cxnLst/>
            <a:rect r="r" b="b" t="t" l="l"/>
            <a:pathLst>
              <a:path h="4114800" w="26289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41473" y="2564134"/>
            <a:ext cx="6276916" cy="5394225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6907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841709" y="2535559"/>
            <a:ext cx="854813" cy="567285"/>
          </a:xfrm>
          <a:custGeom>
            <a:avLst/>
            <a:gdLst/>
            <a:ahLst/>
            <a:cxnLst/>
            <a:rect r="r" b="b" t="t" l="l"/>
            <a:pathLst>
              <a:path h="567285" w="854813">
                <a:moveTo>
                  <a:pt x="0" y="0"/>
                </a:moveTo>
                <a:lnTo>
                  <a:pt x="854813" y="0"/>
                </a:lnTo>
                <a:lnTo>
                  <a:pt x="854813" y="567285"/>
                </a:lnTo>
                <a:lnTo>
                  <a:pt x="0" y="567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882212" y="6957606"/>
            <a:ext cx="5105735" cy="972178"/>
            <a:chOff x="0" y="0"/>
            <a:chExt cx="3064330" cy="5834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64330" cy="583476"/>
            </a:xfrm>
            <a:custGeom>
              <a:avLst/>
              <a:gdLst/>
              <a:ahLst/>
              <a:cxnLst/>
              <a:rect r="r" b="b" t="t" l="l"/>
              <a:pathLst>
                <a:path h="583476" w="3064330">
                  <a:moveTo>
                    <a:pt x="203200" y="0"/>
                  </a:moveTo>
                  <a:lnTo>
                    <a:pt x="3064330" y="0"/>
                  </a:lnTo>
                  <a:lnTo>
                    <a:pt x="2861130" y="583476"/>
                  </a:lnTo>
                  <a:lnTo>
                    <a:pt x="0" y="58347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2861130" cy="621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033099" y="9729575"/>
            <a:ext cx="8221803" cy="1847451"/>
            <a:chOff x="0" y="0"/>
            <a:chExt cx="812800" cy="1826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82637"/>
            </a:xfrm>
            <a:custGeom>
              <a:avLst/>
              <a:gdLst/>
              <a:ahLst/>
              <a:cxnLst/>
              <a:rect r="r" b="b" t="t" l="l"/>
              <a:pathLst>
                <a:path h="182637" w="812800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4B1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86873" y="-259798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133511" y="9649207"/>
            <a:ext cx="3423689" cy="859035"/>
          </a:xfrm>
          <a:custGeom>
            <a:avLst/>
            <a:gdLst/>
            <a:ahLst/>
            <a:cxnLst/>
            <a:rect r="r" b="b" t="t" l="l"/>
            <a:pathLst>
              <a:path h="859035" w="3423689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721111" y="3903917"/>
            <a:ext cx="7314928" cy="217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Canva Sans"/>
              </a:rPr>
              <a:t>I spend most of my nights gaming to unwind from </a:t>
            </a:r>
          </a:p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Canva Sans"/>
              </a:rPr>
              <a:t>the day.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5516" y="7129687"/>
            <a:ext cx="4299126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Sans Pro Bold"/>
              </a:rPr>
              <a:t>Hunter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DAGGxoE_Jqw</dc:identifier>
  <dcterms:modified xsi:type="dcterms:W3CDTF">2011-08-01T06:04:30Z</dcterms:modified>
  <cp:revision>1</cp:revision>
  <dc:title>Game share</dc:title>
</cp:coreProperties>
</file>